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2" r:id="rId6"/>
    <p:sldId id="260" r:id="rId7"/>
    <p:sldId id="269" r:id="rId8"/>
    <p:sldId id="270" r:id="rId9"/>
    <p:sldId id="271" r:id="rId10"/>
    <p:sldId id="264" r:id="rId11"/>
    <p:sldId id="268" r:id="rId12"/>
    <p:sldId id="265" r:id="rId13"/>
    <p:sldId id="277" r:id="rId14"/>
    <p:sldId id="273" r:id="rId15"/>
    <p:sldId id="274" r:id="rId16"/>
    <p:sldId id="275" r:id="rId17"/>
    <p:sldId id="276" r:id="rId18"/>
    <p:sldId id="278" r:id="rId19"/>
    <p:sldId id="279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2" autoAdjust="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oolwork\Evaluating%20Windows%207\Docs%20for%20writeup\Passmark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oolwork\Evaluating%20Windows%207\Docs%20for%20writeup\Passmark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oolwork\Evaluating%20Windows%207\Docs%20for%20writeup\Passmark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oolwork\Evaluating%20Windows%207\Docs%20for%20writeup\Passmark%20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oolwork\Evaluating%20Windows%207\Docs%20for%20writeup\Passmark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autoTitleDeleted val="1"/>
    <c:plotArea>
      <c:layout>
        <c:manualLayout>
          <c:layoutTarget val="inner"/>
          <c:xMode val="edge"/>
          <c:yMode val="edge"/>
          <c:x val="7.2642128017073732E-2"/>
          <c:y val="7.0532731525714307E-2"/>
          <c:w val="0.81183871997757662"/>
          <c:h val="0.82355373988293035"/>
        </c:manualLayout>
      </c:layout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Windows 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Sheet1!$B$2:$G$2</c:f>
              <c:strCache>
                <c:ptCount val="6"/>
                <c:pt idx="0">
                  <c:v>Integer Math</c:v>
                </c:pt>
                <c:pt idx="1">
                  <c:v>Floating Point Math</c:v>
                </c:pt>
                <c:pt idx="2">
                  <c:v>Find Prime Numbers</c:v>
                </c:pt>
                <c:pt idx="3">
                  <c:v>Compression</c:v>
                </c:pt>
                <c:pt idx="4">
                  <c:v>Physics</c:v>
                </c:pt>
                <c:pt idx="5">
                  <c:v>String Sorting</c:v>
                </c:pt>
              </c:strCache>
            </c:strRef>
          </c:cat>
          <c:val>
            <c:numRef>
              <c:f>Sheet1!$B$3:$G$3</c:f>
              <c:numCache>
                <c:formatCode>0.00</c:formatCode>
                <c:ptCount val="6"/>
                <c:pt idx="0">
                  <c:v>516.98</c:v>
                </c:pt>
                <c:pt idx="1">
                  <c:v>1982.4</c:v>
                </c:pt>
                <c:pt idx="2">
                  <c:v>1095.22</c:v>
                </c:pt>
                <c:pt idx="3">
                  <c:v>5984.44</c:v>
                </c:pt>
                <c:pt idx="4">
                  <c:v>229.3</c:v>
                </c:pt>
                <c:pt idx="5">
                  <c:v>2930.1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Windows XP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Sheet1!$B$2:$G$2</c:f>
              <c:strCache>
                <c:ptCount val="6"/>
                <c:pt idx="0">
                  <c:v>Integer Math</c:v>
                </c:pt>
                <c:pt idx="1">
                  <c:v>Floating Point Math</c:v>
                </c:pt>
                <c:pt idx="2">
                  <c:v>Find Prime Numbers</c:v>
                </c:pt>
                <c:pt idx="3">
                  <c:v>Compression</c:v>
                </c:pt>
                <c:pt idx="4">
                  <c:v>Physics</c:v>
                </c:pt>
                <c:pt idx="5">
                  <c:v>String Sorting</c:v>
                </c:pt>
              </c:strCache>
            </c:strRef>
          </c:cat>
          <c:val>
            <c:numRef>
              <c:f>Sheet1!$B$4:$G$4</c:f>
              <c:numCache>
                <c:formatCode>0.00</c:formatCode>
                <c:ptCount val="6"/>
                <c:pt idx="0">
                  <c:v>518.04</c:v>
                </c:pt>
                <c:pt idx="1">
                  <c:v>1979.82</c:v>
                </c:pt>
                <c:pt idx="2">
                  <c:v>1101.22</c:v>
                </c:pt>
                <c:pt idx="3">
                  <c:v>6062.06</c:v>
                </c:pt>
                <c:pt idx="4">
                  <c:v>230.52</c:v>
                </c:pt>
                <c:pt idx="5">
                  <c:v>2955.7</c:v>
                </c:pt>
              </c:numCache>
            </c:numRef>
          </c:val>
        </c:ser>
        <c:axId val="80662912"/>
        <c:axId val="80664448"/>
      </c:barChart>
      <c:catAx>
        <c:axId val="80662912"/>
        <c:scaling>
          <c:orientation val="minMax"/>
        </c:scaling>
        <c:axPos val="b"/>
        <c:tickLblPos val="nextTo"/>
        <c:crossAx val="80664448"/>
        <c:crosses val="autoZero"/>
        <c:auto val="1"/>
        <c:lblAlgn val="ctr"/>
        <c:lblOffset val="100"/>
      </c:catAx>
      <c:valAx>
        <c:axId val="80664448"/>
        <c:scaling>
          <c:orientation val="minMax"/>
        </c:scaling>
        <c:axPos val="l"/>
        <c:numFmt formatCode="0.00" sourceLinked="1"/>
        <c:tickLblPos val="nextTo"/>
        <c:crossAx val="80662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3729820180244537"/>
          <c:y val="7.365027070360973E-2"/>
          <c:w val="0.31019096170671051"/>
          <c:h val="3.3739804196530498E-2"/>
        </c:manualLayout>
      </c:layout>
      <c:spPr>
        <a:ln>
          <a:solidFill>
            <a:schemeClr val="bg1">
              <a:lumMod val="75000"/>
            </a:schemeClr>
          </a:solidFill>
        </a:ln>
      </c:spPr>
    </c:legend>
    <c:plotVisOnly val="1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baseline="0">
          <a:latin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autoTitleDeleted val="1"/>
    <c:plotArea>
      <c:layout>
        <c:manualLayout>
          <c:layoutTarget val="inner"/>
          <c:xMode val="edge"/>
          <c:yMode val="edge"/>
          <c:x val="0.11211538461538458"/>
          <c:y val="5.6689342403627892E-2"/>
          <c:w val="0.82861778900028349"/>
          <c:h val="0.84587301587301778"/>
        </c:manualLayout>
      </c:layout>
      <c:barChart>
        <c:barDir val="col"/>
        <c:grouping val="clustered"/>
        <c:ser>
          <c:idx val="0"/>
          <c:order val="0"/>
          <c:tx>
            <c:strRef>
              <c:f>Sheet1!$A$8</c:f>
              <c:strCache>
                <c:ptCount val="1"/>
                <c:pt idx="0">
                  <c:v>Windows 7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Sheet1!$B$7:$F$7</c:f>
              <c:strCache>
                <c:ptCount val="5"/>
                <c:pt idx="0">
                  <c:v>Read Cached</c:v>
                </c:pt>
                <c:pt idx="1">
                  <c:v>Read Uncached</c:v>
                </c:pt>
                <c:pt idx="2">
                  <c:v>Write</c:v>
                </c:pt>
                <c:pt idx="3">
                  <c:v>Allocate Small Block</c:v>
                </c:pt>
                <c:pt idx="4">
                  <c:v>Large RAM</c:v>
                </c:pt>
              </c:strCache>
            </c:strRef>
          </c:cat>
          <c:val>
            <c:numRef>
              <c:f>Sheet1!$B$8:$F$8</c:f>
              <c:numCache>
                <c:formatCode>0.00</c:formatCode>
                <c:ptCount val="5"/>
                <c:pt idx="0">
                  <c:v>2077.5</c:v>
                </c:pt>
                <c:pt idx="1">
                  <c:v>1907.24</c:v>
                </c:pt>
                <c:pt idx="2">
                  <c:v>1924.24</c:v>
                </c:pt>
                <c:pt idx="3">
                  <c:v>2547.7599999999998</c:v>
                </c:pt>
                <c:pt idx="4">
                  <c:v>910.48</c:v>
                </c:pt>
              </c:numCache>
            </c:numRef>
          </c:val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Windows XP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Sheet1!$B$7:$F$7</c:f>
              <c:strCache>
                <c:ptCount val="5"/>
                <c:pt idx="0">
                  <c:v>Read Cached</c:v>
                </c:pt>
                <c:pt idx="1">
                  <c:v>Read Uncached</c:v>
                </c:pt>
                <c:pt idx="2">
                  <c:v>Write</c:v>
                </c:pt>
                <c:pt idx="3">
                  <c:v>Allocate Small Block</c:v>
                </c:pt>
                <c:pt idx="4">
                  <c:v>Large RAM</c:v>
                </c:pt>
              </c:strCache>
            </c:strRef>
          </c:cat>
          <c:val>
            <c:numRef>
              <c:f>Sheet1!$B$9:$F$9</c:f>
              <c:numCache>
                <c:formatCode>0.00</c:formatCode>
                <c:ptCount val="5"/>
                <c:pt idx="0">
                  <c:v>2077.64</c:v>
                </c:pt>
                <c:pt idx="1">
                  <c:v>1924.1399999999999</c:v>
                </c:pt>
                <c:pt idx="2">
                  <c:v>1961.1</c:v>
                </c:pt>
                <c:pt idx="3">
                  <c:v>2727.2</c:v>
                </c:pt>
                <c:pt idx="4">
                  <c:v>1061.9000000000001</c:v>
                </c:pt>
              </c:numCache>
            </c:numRef>
          </c:val>
        </c:ser>
        <c:axId val="44194816"/>
        <c:axId val="44249856"/>
      </c:barChart>
      <c:catAx>
        <c:axId val="44194816"/>
        <c:scaling>
          <c:orientation val="minMax"/>
        </c:scaling>
        <c:axPos val="b"/>
        <c:tickLblPos val="nextTo"/>
        <c:crossAx val="44249856"/>
        <c:crosses val="autoZero"/>
        <c:auto val="1"/>
        <c:lblAlgn val="ctr"/>
        <c:lblOffset val="100"/>
      </c:catAx>
      <c:valAx>
        <c:axId val="44249856"/>
        <c:scaling>
          <c:orientation val="minMax"/>
        </c:scaling>
        <c:axPos val="l"/>
        <c:numFmt formatCode="0.00" sourceLinked="1"/>
        <c:tickLblPos val="nextTo"/>
        <c:crossAx val="44194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9871568946443752"/>
          <c:y val="6.5261306622386481E-2"/>
          <c:w val="0.32988470369097717"/>
          <c:h val="3.7914017451827091E-2"/>
        </c:manualLayout>
      </c:layout>
      <c:spPr>
        <a:ln>
          <a:solidFill>
            <a:schemeClr val="bg1">
              <a:lumMod val="75000"/>
            </a:schemeClr>
          </a:solidFill>
        </a:ln>
      </c:spPr>
    </c:legend>
    <c:plotVisOnly val="1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baseline="0">
          <a:latin typeface="Times New Roman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autoTitleDeleted val="1"/>
    <c:plotArea>
      <c:layout>
        <c:manualLayout>
          <c:layoutTarget val="inner"/>
          <c:xMode val="edge"/>
          <c:yMode val="edge"/>
          <c:x val="0.12475342880113498"/>
          <c:y val="5.0090559063556354E-2"/>
          <c:w val="0.80787648602748185"/>
          <c:h val="0.85279396067632995"/>
        </c:manualLayout>
      </c:layout>
      <c:barChart>
        <c:barDir val="col"/>
        <c:grouping val="clustered"/>
        <c:ser>
          <c:idx val="0"/>
          <c:order val="0"/>
          <c:tx>
            <c:strRef>
              <c:f>Sheet1!$A$13</c:f>
              <c:strCache>
                <c:ptCount val="1"/>
                <c:pt idx="0">
                  <c:v>Windows 7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Sheet1!$B$12:$D$12</c:f>
              <c:strCache>
                <c:ptCount val="3"/>
                <c:pt idx="0">
                  <c:v>Sequential Read</c:v>
                </c:pt>
                <c:pt idx="1">
                  <c:v>Sequential Write</c:v>
                </c:pt>
                <c:pt idx="2">
                  <c:v>Random Seek + RW</c:v>
                </c:pt>
              </c:strCache>
            </c:strRef>
          </c:cat>
          <c:val>
            <c:numRef>
              <c:f>Sheet1!$B$13:$D$13</c:f>
              <c:numCache>
                <c:formatCode>General</c:formatCode>
                <c:ptCount val="3"/>
                <c:pt idx="0">
                  <c:v>93</c:v>
                </c:pt>
                <c:pt idx="1">
                  <c:v>81.2</c:v>
                </c:pt>
                <c:pt idx="2">
                  <c:v>3.22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Windows XP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Sheet1!$B$12:$D$12</c:f>
              <c:strCache>
                <c:ptCount val="3"/>
                <c:pt idx="0">
                  <c:v>Sequential Read</c:v>
                </c:pt>
                <c:pt idx="1">
                  <c:v>Sequential Write</c:v>
                </c:pt>
                <c:pt idx="2">
                  <c:v>Random Seek + RW</c:v>
                </c:pt>
              </c:strCache>
            </c:strRef>
          </c:cat>
          <c:val>
            <c:numRef>
              <c:f>Sheet1!$B$14:$D$14</c:f>
              <c:numCache>
                <c:formatCode>General</c:formatCode>
                <c:ptCount val="3"/>
                <c:pt idx="0">
                  <c:v>97.14</c:v>
                </c:pt>
                <c:pt idx="1">
                  <c:v>84.9</c:v>
                </c:pt>
                <c:pt idx="2">
                  <c:v>3.25</c:v>
                </c:pt>
              </c:numCache>
            </c:numRef>
          </c:val>
        </c:ser>
        <c:axId val="44313216"/>
        <c:axId val="44324736"/>
      </c:barChart>
      <c:catAx>
        <c:axId val="44313216"/>
        <c:scaling>
          <c:orientation val="minMax"/>
        </c:scaling>
        <c:axPos val="b"/>
        <c:tickLblPos val="nextTo"/>
        <c:crossAx val="44324736"/>
        <c:crosses val="autoZero"/>
        <c:auto val="1"/>
        <c:lblAlgn val="ctr"/>
        <c:lblOffset val="100"/>
      </c:catAx>
      <c:valAx>
        <c:axId val="44324736"/>
        <c:scaling>
          <c:orientation val="minMax"/>
        </c:scaling>
        <c:axPos val="l"/>
        <c:numFmt formatCode="General" sourceLinked="1"/>
        <c:tickLblPos val="nextTo"/>
        <c:crossAx val="443132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2280393903259004"/>
          <c:y val="6.187057935218223E-2"/>
          <c:w val="0.40629328454067792"/>
          <c:h val="3.7914017451827049E-2"/>
        </c:manualLayout>
      </c:layout>
      <c:spPr>
        <a:ln>
          <a:solidFill>
            <a:schemeClr val="bg1">
              <a:lumMod val="75000"/>
            </a:schemeClr>
          </a:solidFill>
        </a:ln>
      </c:spPr>
    </c:legend>
    <c:plotVisOnly val="1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baseline="0">
          <a:latin typeface="Times New Roman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plotArea>
      <c:layout>
        <c:manualLayout>
          <c:layoutTarget val="inner"/>
          <c:xMode val="edge"/>
          <c:yMode val="edge"/>
          <c:x val="0.10288646611481245"/>
          <c:y val="5.6844746996266897E-2"/>
          <c:w val="0.86359621567514988"/>
          <c:h val="0.83110204849891767"/>
        </c:manualLayout>
      </c:layout>
      <c:barChart>
        <c:barDir val="col"/>
        <c:grouping val="clustered"/>
        <c:ser>
          <c:idx val="0"/>
          <c:order val="0"/>
          <c:tx>
            <c:strRef>
              <c:f>Sheet1!$A$18</c:f>
              <c:strCache>
                <c:ptCount val="1"/>
                <c:pt idx="0">
                  <c:v>Windows 7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Sheet1!$B$17:$H$17</c:f>
              <c:strCache>
                <c:ptCount val="7"/>
                <c:pt idx="0">
                  <c:v>Solid Vectors</c:v>
                </c:pt>
                <c:pt idx="1">
                  <c:v>Transparent Vectors</c:v>
                </c:pt>
                <c:pt idx="2">
                  <c:v>Complex vectors</c:v>
                </c:pt>
                <c:pt idx="3">
                  <c:v>Fonts and Text</c:v>
                </c:pt>
                <c:pt idx="4">
                  <c:v>Windows Interface</c:v>
                </c:pt>
                <c:pt idx="5">
                  <c:v>Image Filters</c:v>
                </c:pt>
                <c:pt idx="6">
                  <c:v>Image Rendering </c:v>
                </c:pt>
              </c:strCache>
            </c:strRef>
          </c:cat>
          <c:val>
            <c:numRef>
              <c:f>Sheet1!$B$18:$H$18</c:f>
              <c:numCache>
                <c:formatCode>0.00</c:formatCode>
                <c:ptCount val="7"/>
                <c:pt idx="0">
                  <c:v>1.36</c:v>
                </c:pt>
                <c:pt idx="1">
                  <c:v>1.33</c:v>
                </c:pt>
                <c:pt idx="2">
                  <c:v>91.16</c:v>
                </c:pt>
                <c:pt idx="3">
                  <c:v>112.64</c:v>
                </c:pt>
                <c:pt idx="4">
                  <c:v>66.28</c:v>
                </c:pt>
                <c:pt idx="5">
                  <c:v>386.12</c:v>
                </c:pt>
                <c:pt idx="6">
                  <c:v>278.77999999999969</c:v>
                </c:pt>
              </c:numCache>
            </c:numRef>
          </c:val>
        </c:ser>
        <c:ser>
          <c:idx val="1"/>
          <c:order val="1"/>
          <c:tx>
            <c:strRef>
              <c:f>Sheet1!$A$19</c:f>
              <c:strCache>
                <c:ptCount val="1"/>
                <c:pt idx="0">
                  <c:v>Windows XP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Sheet1!$B$17:$H$17</c:f>
              <c:strCache>
                <c:ptCount val="7"/>
                <c:pt idx="0">
                  <c:v>Solid Vectors</c:v>
                </c:pt>
                <c:pt idx="1">
                  <c:v>Transparent Vectors</c:v>
                </c:pt>
                <c:pt idx="2">
                  <c:v>Complex vectors</c:v>
                </c:pt>
                <c:pt idx="3">
                  <c:v>Fonts and Text</c:v>
                </c:pt>
                <c:pt idx="4">
                  <c:v>Windows Interface</c:v>
                </c:pt>
                <c:pt idx="5">
                  <c:v>Image Filters</c:v>
                </c:pt>
                <c:pt idx="6">
                  <c:v>Image Rendering </c:v>
                </c:pt>
              </c:strCache>
            </c:strRef>
          </c:cat>
          <c:val>
            <c:numRef>
              <c:f>Sheet1!$B$19:$H$19</c:f>
              <c:numCache>
                <c:formatCode>0.00</c:formatCode>
                <c:ptCount val="7"/>
                <c:pt idx="0">
                  <c:v>8.98</c:v>
                </c:pt>
                <c:pt idx="1">
                  <c:v>2.98</c:v>
                </c:pt>
                <c:pt idx="2">
                  <c:v>124.8</c:v>
                </c:pt>
                <c:pt idx="3">
                  <c:v>109.17999999999998</c:v>
                </c:pt>
                <c:pt idx="4">
                  <c:v>137.86000000000001</c:v>
                </c:pt>
                <c:pt idx="5">
                  <c:v>386.82</c:v>
                </c:pt>
                <c:pt idx="6">
                  <c:v>274.56</c:v>
                </c:pt>
              </c:numCache>
            </c:numRef>
          </c:val>
        </c:ser>
        <c:axId val="62094336"/>
        <c:axId val="64076800"/>
      </c:barChart>
      <c:catAx>
        <c:axId val="62094336"/>
        <c:scaling>
          <c:orientation val="minMax"/>
        </c:scaling>
        <c:axPos val="b"/>
        <c:tickLblPos val="nextTo"/>
        <c:crossAx val="64076800"/>
        <c:crosses val="autoZero"/>
        <c:auto val="1"/>
        <c:lblAlgn val="ctr"/>
        <c:lblOffset val="100"/>
      </c:catAx>
      <c:valAx>
        <c:axId val="64076800"/>
        <c:scaling>
          <c:orientation val="minMax"/>
        </c:scaling>
        <c:axPos val="l"/>
        <c:numFmt formatCode="0.00" sourceLinked="1"/>
        <c:tickLblPos val="nextTo"/>
        <c:crossAx val="620943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76707323349287"/>
          <c:y val="8.6969288201524539E-2"/>
          <c:w val="0.32133493858083223"/>
          <c:h val="3.7914017451827028E-2"/>
        </c:manualLayout>
      </c:layout>
      <c:spPr>
        <a:ln>
          <a:solidFill>
            <a:sysClr val="window" lastClr="FFFFFF">
              <a:lumMod val="75000"/>
            </a:sysClr>
          </a:solidFill>
        </a:ln>
      </c:spPr>
    </c:legend>
    <c:plotVisOnly val="1"/>
  </c:chart>
  <c:spPr>
    <a:noFill/>
    <a:ln>
      <a:solidFill>
        <a:sysClr val="window" lastClr="FFFFFF">
          <a:lumMod val="75000"/>
        </a:sysClr>
      </a:solidFill>
    </a:ln>
  </c:spPr>
  <c:txPr>
    <a:bodyPr/>
    <a:lstStyle/>
    <a:p>
      <a:pPr>
        <a:defRPr baseline="0">
          <a:latin typeface="Times New Roman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autoTitleDeleted val="1"/>
    <c:plotArea>
      <c:layout>
        <c:manualLayout>
          <c:layoutTarget val="inner"/>
          <c:xMode val="edge"/>
          <c:yMode val="edge"/>
          <c:x val="0.14015078997478217"/>
          <c:y val="5.8840823909357007E-2"/>
          <c:w val="0.77921485020737447"/>
          <c:h val="0.84998952291457752"/>
        </c:manualLayout>
      </c:layout>
      <c:barChart>
        <c:barDir val="col"/>
        <c:grouping val="clustered"/>
        <c:ser>
          <c:idx val="0"/>
          <c:order val="0"/>
          <c:tx>
            <c:strRef>
              <c:f>Sheet1!$A$23</c:f>
              <c:strCache>
                <c:ptCount val="1"/>
                <c:pt idx="0">
                  <c:v>Windows 7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Sheet1!$B$22:$D$22</c:f>
              <c:strCache>
                <c:ptCount val="3"/>
                <c:pt idx="0">
                  <c:v>Simple</c:v>
                </c:pt>
                <c:pt idx="1">
                  <c:v>Medium</c:v>
                </c:pt>
                <c:pt idx="2">
                  <c:v>Complex</c:v>
                </c:pt>
              </c:strCache>
            </c:strRef>
          </c:cat>
          <c:val>
            <c:numRef>
              <c:f>Sheet1!$B$23:$D$23</c:f>
              <c:numCache>
                <c:formatCode>0.00</c:formatCode>
                <c:ptCount val="3"/>
                <c:pt idx="0">
                  <c:v>394.18</c:v>
                </c:pt>
                <c:pt idx="1">
                  <c:v>82.179999999999978</c:v>
                </c:pt>
                <c:pt idx="2">
                  <c:v>14.739999999999998</c:v>
                </c:pt>
              </c:numCache>
            </c:numRef>
          </c:val>
        </c:ser>
        <c:ser>
          <c:idx val="1"/>
          <c:order val="1"/>
          <c:tx>
            <c:strRef>
              <c:f>Sheet1!$A$24</c:f>
              <c:strCache>
                <c:ptCount val="1"/>
                <c:pt idx="0">
                  <c:v>Windows XP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dLbl>
              <c:idx val="0"/>
              <c:layout>
                <c:manualLayout>
                  <c:x val="1.4336817217546639E-2"/>
                  <c:y val="-2.4352949794188812E-3"/>
                </c:manualLayout>
              </c:layout>
              <c:showVal val="1"/>
            </c:dLbl>
            <c:showVal val="1"/>
          </c:dLbls>
          <c:cat>
            <c:strRef>
              <c:f>Sheet1!$B$22:$D$22</c:f>
              <c:strCache>
                <c:ptCount val="3"/>
                <c:pt idx="0">
                  <c:v>Simple</c:v>
                </c:pt>
                <c:pt idx="1">
                  <c:v>Medium</c:v>
                </c:pt>
                <c:pt idx="2">
                  <c:v>Complex</c:v>
                </c:pt>
              </c:strCache>
            </c:strRef>
          </c:cat>
          <c:val>
            <c:numRef>
              <c:f>Sheet1!$B$24:$D$24</c:f>
              <c:numCache>
                <c:formatCode>0.00</c:formatCode>
                <c:ptCount val="3"/>
                <c:pt idx="0">
                  <c:v>376.62</c:v>
                </c:pt>
                <c:pt idx="1">
                  <c:v>80.72</c:v>
                </c:pt>
                <c:pt idx="2">
                  <c:v>15</c:v>
                </c:pt>
              </c:numCache>
            </c:numRef>
          </c:val>
        </c:ser>
        <c:axId val="64076032"/>
        <c:axId val="74064256"/>
      </c:barChart>
      <c:catAx>
        <c:axId val="64076032"/>
        <c:scaling>
          <c:orientation val="minMax"/>
        </c:scaling>
        <c:axPos val="b"/>
        <c:tickLblPos val="nextTo"/>
        <c:crossAx val="74064256"/>
        <c:crosses val="autoZero"/>
        <c:auto val="1"/>
        <c:lblAlgn val="ctr"/>
        <c:lblOffset val="100"/>
      </c:catAx>
      <c:valAx>
        <c:axId val="74064256"/>
        <c:scaling>
          <c:orientation val="minMax"/>
        </c:scaling>
        <c:axPos val="l"/>
        <c:numFmt formatCode="0.00" sourceLinked="1"/>
        <c:tickLblPos val="nextTo"/>
        <c:crossAx val="640760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944195701027779"/>
          <c:y val="8.4822699631681847E-2"/>
          <c:w val="0.36518244429972596"/>
          <c:h val="3.9226855902271478E-2"/>
        </c:manualLayout>
      </c:layout>
      <c:spPr>
        <a:ln>
          <a:solidFill>
            <a:schemeClr val="bg1">
              <a:lumMod val="75000"/>
            </a:schemeClr>
          </a:solidFill>
        </a:ln>
      </c:spPr>
    </c:legend>
    <c:plotVisOnly val="1"/>
  </c:chart>
  <c:spPr>
    <a:noFill/>
    <a:ln>
      <a:solidFill>
        <a:sysClr val="window" lastClr="FFFFFF">
          <a:lumMod val="75000"/>
        </a:sysClr>
      </a:solidFill>
    </a:ln>
  </c:spPr>
  <c:txPr>
    <a:bodyPr/>
    <a:lstStyle/>
    <a:p>
      <a:pPr>
        <a:defRPr baseline="0">
          <a:latin typeface="Times New Roman" pitchFamily="18" charset="0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00902-4376-46B5-A9B5-B77CE368CC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5FC66-4287-49AD-9CA1-ADD9F3888E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59623-59E9-4FC5-ACC4-B34F8BA531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18807-CE39-4255-812C-4938CB632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94287-E391-45E9-A39C-7805D4BBDC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8EB4A-5E74-4B5F-8418-E86C03093B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10D7C-AF8B-474F-B9DE-EFE806B5F1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6E950-F565-48D9-9A3F-62295510EA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279E2-020A-4781-A7C8-3B955749C7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13255-6285-4F08-92B9-7B98A317B5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0A75E-0812-47C1-AFFF-8AE7A06B41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9FB55B-3866-4C4D-BDA5-8C78BA2899E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758950"/>
          </a:xfrm>
        </p:spPr>
        <p:txBody>
          <a:bodyPr/>
          <a:lstStyle/>
          <a:p>
            <a:r>
              <a:rPr lang="en-ZA" dirty="0"/>
              <a:t>Evaluation of Windows 7 </a:t>
            </a:r>
            <a:r>
              <a:rPr lang="en-ZA" dirty="0" smtClean="0"/>
              <a:t>RC Build 7100 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2500306"/>
            <a:ext cx="6400800" cy="335758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ZA" sz="2800" dirty="0" smtClean="0"/>
              <a:t>By</a:t>
            </a:r>
          </a:p>
          <a:p>
            <a:pPr>
              <a:lnSpc>
                <a:spcPct val="80000"/>
              </a:lnSpc>
            </a:pPr>
            <a:r>
              <a:rPr lang="en-ZA" sz="2800" dirty="0" smtClean="0"/>
              <a:t> </a:t>
            </a:r>
            <a:endParaRPr lang="en-ZA" sz="2800" dirty="0"/>
          </a:p>
          <a:p>
            <a:pPr>
              <a:lnSpc>
                <a:spcPct val="80000"/>
              </a:lnSpc>
            </a:pPr>
            <a:r>
              <a:rPr lang="en-ZA" sz="2800" dirty="0" err="1"/>
              <a:t>Muswera</a:t>
            </a:r>
            <a:r>
              <a:rPr lang="en-ZA" sz="2800" dirty="0"/>
              <a:t> Walter</a:t>
            </a:r>
          </a:p>
          <a:p>
            <a:pPr>
              <a:lnSpc>
                <a:spcPct val="80000"/>
              </a:lnSpc>
            </a:pPr>
            <a:endParaRPr lang="en-ZA" sz="2800" dirty="0"/>
          </a:p>
          <a:p>
            <a:pPr>
              <a:lnSpc>
                <a:spcPct val="80000"/>
              </a:lnSpc>
            </a:pPr>
            <a:r>
              <a:rPr lang="en-ZA" sz="2800" dirty="0"/>
              <a:t>Supervisor: Mr John </a:t>
            </a:r>
            <a:r>
              <a:rPr lang="en-ZA" sz="2800" dirty="0" err="1"/>
              <a:t>Ebden</a:t>
            </a:r>
            <a:endParaRPr lang="en-ZA" sz="2800" dirty="0"/>
          </a:p>
          <a:p>
            <a:pPr>
              <a:lnSpc>
                <a:spcPct val="80000"/>
              </a:lnSpc>
            </a:pPr>
            <a:endParaRPr lang="en-ZA" sz="2800" dirty="0"/>
          </a:p>
          <a:p>
            <a:pPr>
              <a:lnSpc>
                <a:spcPct val="80000"/>
              </a:lnSpc>
            </a:pPr>
            <a:r>
              <a:rPr lang="en-ZA" sz="2800" dirty="0"/>
              <a:t>Consultants: Billy Morgan and Jill </a:t>
            </a:r>
            <a:r>
              <a:rPr lang="en-ZA" sz="2800" dirty="0" err="1"/>
              <a:t>Japp</a:t>
            </a: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marL="609600" indent="-609600"/>
            <a:r>
              <a:rPr lang="en-ZA" sz="3600" dirty="0" smtClean="0"/>
              <a:t>Software Compatibility tests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600200"/>
            <a:ext cx="7429552" cy="4525963"/>
          </a:xfrm>
        </p:spPr>
        <p:txBody>
          <a:bodyPr/>
          <a:lstStyle/>
          <a:p>
            <a:pPr marL="609600" indent="-609600">
              <a:lnSpc>
                <a:spcPct val="150000"/>
              </a:lnSpc>
            </a:pPr>
            <a:r>
              <a:rPr lang="en-ZA" sz="2400" dirty="0" smtClean="0"/>
              <a:t>Successful Installations</a:t>
            </a:r>
          </a:p>
          <a:p>
            <a:pPr marL="609600" indent="-609600">
              <a:lnSpc>
                <a:spcPct val="150000"/>
              </a:lnSpc>
            </a:pPr>
            <a:r>
              <a:rPr lang="en-ZA" sz="2400" dirty="0" smtClean="0"/>
              <a:t>Compatibility issues</a:t>
            </a:r>
          </a:p>
          <a:p>
            <a:pPr marL="1409700" lvl="2" indent="-609600">
              <a:lnSpc>
                <a:spcPct val="150000"/>
              </a:lnSpc>
              <a:buFont typeface="Wingdings" pitchFamily="2" charset="2"/>
              <a:buChar char="§"/>
            </a:pPr>
            <a:r>
              <a:rPr lang="en-ZA" sz="1800" dirty="0" smtClean="0"/>
              <a:t>Drivers (TPM)</a:t>
            </a:r>
            <a:endParaRPr lang="en-ZA" sz="1800" dirty="0" smtClean="0"/>
          </a:p>
          <a:p>
            <a:pPr marL="1409700" lvl="2" indent="-6096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dirty="0" smtClean="0"/>
              <a:t>Nero </a:t>
            </a:r>
            <a:r>
              <a:rPr lang="en-ZA" sz="1800" dirty="0" smtClean="0"/>
              <a:t>7 </a:t>
            </a:r>
            <a:r>
              <a:rPr lang="en-ZA" sz="1800" dirty="0" smtClean="0"/>
              <a:t>(program has known compatibility  issues)</a:t>
            </a:r>
            <a:endParaRPr lang="en-GB" sz="1800" dirty="0" smtClean="0"/>
          </a:p>
          <a:p>
            <a:pPr marL="1409700" lvl="2" indent="-6096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800" dirty="0" smtClean="0"/>
              <a:t>Daemon </a:t>
            </a:r>
            <a:r>
              <a:rPr lang="en-GB" sz="1800" dirty="0" smtClean="0"/>
              <a:t>Tools (program blocked due to compatibility issues)</a:t>
            </a:r>
            <a:endParaRPr lang="en-ZA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8"/>
          </a:xfrm>
        </p:spPr>
        <p:txBody>
          <a:bodyPr/>
          <a:lstStyle/>
          <a:p>
            <a:r>
              <a:rPr lang="en-ZA" sz="3600" dirty="0">
                <a:solidFill>
                  <a:schemeClr val="tx1"/>
                </a:solidFill>
              </a:rPr>
              <a:t>T</a:t>
            </a:r>
            <a:r>
              <a:rPr lang="en-ZA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ests carried </a:t>
            </a:r>
            <a:r>
              <a:rPr lang="en-ZA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 on XP </a:t>
            </a:r>
            <a:r>
              <a:rPr lang="en-ZA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SP3 and </a:t>
            </a:r>
            <a:r>
              <a:rPr lang="en-ZA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Windows 7 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857784"/>
          </a:xfrm>
        </p:spPr>
        <p:txBody>
          <a:bodyPr/>
          <a:lstStyle/>
          <a:p>
            <a:pPr lvl="0"/>
            <a:endParaRPr lang="en-ZA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benchmarking</a:t>
            </a:r>
          </a:p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ZA" sz="2400" dirty="0" smtClean="0"/>
              <a:t>Installation time for each operating system </a:t>
            </a:r>
          </a:p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ZA" sz="2400" dirty="0" smtClean="0"/>
              <a:t>Logon, boot up and shutdown time</a:t>
            </a:r>
          </a:p>
          <a:p>
            <a:pPr lvl="0">
              <a:buNone/>
            </a:pPr>
            <a:endParaRPr lang="en-Z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Z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36" y="214290"/>
            <a:ext cx="4143404" cy="857256"/>
          </a:xfrm>
        </p:spPr>
        <p:txBody>
          <a:bodyPr/>
          <a:lstStyle/>
          <a:p>
            <a:r>
              <a:rPr lang="en-US" sz="3600" dirty="0"/>
              <a:t>P</a:t>
            </a:r>
            <a:r>
              <a:rPr lang="en-US" sz="3600" dirty="0" smtClean="0"/>
              <a:t>erformance</a:t>
            </a:r>
            <a:endParaRPr lang="en-GB" sz="36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28670"/>
            <a:ext cx="8229600" cy="54292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ZA" sz="2400" dirty="0" smtClean="0"/>
          </a:p>
          <a:p>
            <a:pPr>
              <a:lnSpc>
                <a:spcPct val="90000"/>
              </a:lnSpc>
            </a:pPr>
            <a:r>
              <a:rPr lang="en-ZA" sz="2400" dirty="0" err="1" smtClean="0"/>
              <a:t>Passmark</a:t>
            </a:r>
            <a:r>
              <a:rPr lang="en-ZA" sz="2400" dirty="0" smtClean="0"/>
              <a:t>  </a:t>
            </a:r>
            <a:r>
              <a:rPr lang="en-ZA" sz="2400" dirty="0" err="1" smtClean="0"/>
              <a:t>PerformanceTest</a:t>
            </a:r>
            <a:r>
              <a:rPr lang="en-ZA" sz="2400" dirty="0" smtClean="0"/>
              <a:t>  version 7.0 was used to assess </a:t>
            </a:r>
            <a:r>
              <a:rPr lang="en-ZA" sz="2400" dirty="0" err="1" smtClean="0"/>
              <a:t>perfomance</a:t>
            </a:r>
            <a:endParaRPr lang="en-ZA" sz="2400" dirty="0" smtClean="0"/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b="1" i="1" dirty="0" smtClean="0"/>
              <a:t>CPU test suite</a:t>
            </a:r>
            <a:r>
              <a:rPr lang="en-ZA" sz="1800" dirty="0" smtClean="0"/>
              <a:t> is designed to measure CPU operations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Memory test suite </a:t>
            </a:r>
            <a:r>
              <a:rPr lang="en-US" sz="1800" dirty="0" smtClean="0"/>
              <a:t>is designed to exercise the memory sub-system of the computer.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b="1" i="1" dirty="0" smtClean="0"/>
              <a:t>Disk test suite</a:t>
            </a:r>
            <a:r>
              <a:rPr lang="en-ZA" sz="1800" dirty="0" smtClean="0"/>
              <a:t> is designed to measure the rate at which files are read and written from and to disk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b="1" i="1" dirty="0" smtClean="0"/>
              <a:t>2D Graphics test suite</a:t>
            </a:r>
            <a:r>
              <a:rPr lang="en-ZA" sz="1800" dirty="0" smtClean="0"/>
              <a:t> tests of standard two dimensional graphical functions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b="1" i="1" dirty="0" smtClean="0"/>
              <a:t>3D Graphics test suite</a:t>
            </a:r>
            <a:r>
              <a:rPr lang="en-ZA" sz="1800" dirty="0" smtClean="0"/>
              <a:t> measures the performance of the 3D graphics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ZA" sz="3600" dirty="0" smtClean="0"/>
              <a:t>CPU Tests</a:t>
            </a:r>
            <a:endParaRPr lang="en-Z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521497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500630" y="1071546"/>
            <a:ext cx="3643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ZA" sz="1400" b="1" dirty="0" smtClean="0"/>
          </a:p>
          <a:p>
            <a:pPr algn="ctr"/>
            <a:r>
              <a:rPr lang="en-ZA" b="1" dirty="0" smtClean="0"/>
              <a:t>Units of Measurement</a:t>
            </a:r>
          </a:p>
          <a:p>
            <a:pPr>
              <a:buFont typeface="Arial" pitchFamily="34" charset="0"/>
              <a:buChar char="•"/>
            </a:pPr>
            <a:endParaRPr lang="en-ZA" sz="1400" b="1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Integer - </a:t>
            </a:r>
            <a:r>
              <a:rPr lang="en-ZA" sz="1400" dirty="0" smtClean="0"/>
              <a:t>Millions </a:t>
            </a:r>
            <a:r>
              <a:rPr lang="en-ZA" sz="1400" dirty="0" smtClean="0"/>
              <a:t>of operations per second</a:t>
            </a:r>
          </a:p>
          <a:p>
            <a:pPr>
              <a:buFont typeface="Arial" pitchFamily="34" charset="0"/>
              <a:buChar char="•"/>
            </a:pPr>
            <a:endParaRPr lang="en-ZA" sz="1400" b="1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Floating Point - </a:t>
            </a:r>
            <a:r>
              <a:rPr lang="en-ZA" sz="1400" dirty="0" smtClean="0"/>
              <a:t>Millions </a:t>
            </a:r>
            <a:r>
              <a:rPr lang="en-ZA" sz="1400" dirty="0" smtClean="0"/>
              <a:t>of operations per second</a:t>
            </a:r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Find </a:t>
            </a:r>
            <a:r>
              <a:rPr lang="en-ZA" sz="1400" b="1" dirty="0" smtClean="0"/>
              <a:t>Prime numbers </a:t>
            </a:r>
            <a:endParaRPr lang="en-ZA" sz="1400" dirty="0" smtClean="0"/>
          </a:p>
          <a:p>
            <a:r>
              <a:rPr lang="en-ZA" sz="1400" dirty="0" smtClean="0"/>
              <a:t>Thousands of Primes per second</a:t>
            </a:r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r>
              <a:rPr lang="en-ZA" sz="1400" b="1" dirty="0" smtClean="0"/>
              <a:t>Compression -  </a:t>
            </a:r>
            <a:r>
              <a:rPr lang="en-ZA" sz="1400" dirty="0" smtClean="0"/>
              <a:t>Kilobytes </a:t>
            </a:r>
            <a:r>
              <a:rPr lang="en-ZA" sz="1400" dirty="0" smtClean="0"/>
              <a:t>Processed per </a:t>
            </a:r>
            <a:r>
              <a:rPr lang="en-ZA" sz="1400" dirty="0" smtClean="0"/>
              <a:t>second</a:t>
            </a:r>
          </a:p>
          <a:p>
            <a:endParaRPr lang="en-ZA" sz="1400" dirty="0" smtClean="0"/>
          </a:p>
          <a:p>
            <a:r>
              <a:rPr lang="en-ZA" sz="1400" b="1" dirty="0" smtClean="0"/>
              <a:t>Physics - </a:t>
            </a:r>
            <a:r>
              <a:rPr lang="en-ZA" sz="1400" dirty="0" smtClean="0"/>
              <a:t>Frames </a:t>
            </a:r>
            <a:r>
              <a:rPr lang="en-ZA" sz="1400" dirty="0" smtClean="0"/>
              <a:t>per second</a:t>
            </a:r>
          </a:p>
          <a:p>
            <a:endParaRPr lang="en-ZA" sz="1400" dirty="0" smtClean="0"/>
          </a:p>
          <a:p>
            <a:r>
              <a:rPr lang="en-ZA" sz="1400" b="1" dirty="0" smtClean="0"/>
              <a:t>Random </a:t>
            </a:r>
            <a:r>
              <a:rPr lang="en-ZA" sz="1400" b="1" dirty="0" smtClean="0"/>
              <a:t>String </a:t>
            </a:r>
            <a:r>
              <a:rPr lang="en-ZA" sz="1400" b="1" dirty="0" smtClean="0"/>
              <a:t>Sorting -  </a:t>
            </a:r>
            <a:r>
              <a:rPr lang="en-ZA" sz="1400" dirty="0" smtClean="0"/>
              <a:t>Thousand </a:t>
            </a:r>
            <a:r>
              <a:rPr lang="en-ZA" sz="1400" dirty="0" smtClean="0"/>
              <a:t>Strings per second</a:t>
            </a:r>
          </a:p>
          <a:p>
            <a:endParaRPr lang="en-ZA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ZA" sz="3600" dirty="0" smtClean="0"/>
              <a:t>Memory Tests</a:t>
            </a:r>
            <a:endParaRPr lang="en-ZA" sz="36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4543428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5000628" y="1643050"/>
            <a:ext cx="400052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1400" b="1" dirty="0" smtClean="0"/>
          </a:p>
          <a:p>
            <a:pPr algn="ctr"/>
            <a:r>
              <a:rPr lang="en-ZA" b="1" dirty="0" smtClean="0"/>
              <a:t>Units of Measurement</a:t>
            </a:r>
          </a:p>
          <a:p>
            <a:pPr>
              <a:buFont typeface="Arial" pitchFamily="34" charset="0"/>
              <a:buChar char="•"/>
            </a:pPr>
            <a:endParaRPr lang="en-ZA" sz="1400" b="1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Cached - </a:t>
            </a:r>
            <a:r>
              <a:rPr lang="en-ZA" sz="1400" dirty="0" smtClean="0"/>
              <a:t>Megabytes transferred per </a:t>
            </a:r>
            <a:r>
              <a:rPr lang="en-ZA" sz="1400" dirty="0" smtClean="0"/>
              <a:t>second</a:t>
            </a:r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Uncached - </a:t>
            </a:r>
            <a:r>
              <a:rPr lang="en-ZA" sz="1400" dirty="0" smtClean="0"/>
              <a:t>Megabytes </a:t>
            </a:r>
            <a:r>
              <a:rPr lang="en-ZA" sz="1400" dirty="0" smtClean="0"/>
              <a:t>transferred per </a:t>
            </a:r>
            <a:r>
              <a:rPr lang="en-ZA" sz="1400" dirty="0" smtClean="0"/>
              <a:t>second</a:t>
            </a:r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Write - </a:t>
            </a:r>
            <a:r>
              <a:rPr lang="en-ZA" sz="1400" dirty="0" smtClean="0"/>
              <a:t>Megabytes </a:t>
            </a:r>
            <a:r>
              <a:rPr lang="en-ZA" sz="1400" dirty="0" smtClean="0"/>
              <a:t>transferred per </a:t>
            </a:r>
            <a:r>
              <a:rPr lang="en-ZA" sz="1400" dirty="0" smtClean="0"/>
              <a:t>second</a:t>
            </a:r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Allocate </a:t>
            </a:r>
            <a:r>
              <a:rPr lang="en-ZA" sz="1400" b="1" dirty="0" smtClean="0"/>
              <a:t>small block</a:t>
            </a:r>
            <a:r>
              <a:rPr lang="en-ZA" sz="1400" dirty="0" smtClean="0"/>
              <a:t> </a:t>
            </a:r>
            <a:r>
              <a:rPr lang="en-ZA" sz="1400" dirty="0" smtClean="0"/>
              <a:t>- Megabytes </a:t>
            </a:r>
            <a:r>
              <a:rPr lang="en-ZA" sz="1400" dirty="0" smtClean="0"/>
              <a:t>transferred per </a:t>
            </a:r>
            <a:r>
              <a:rPr lang="en-ZA" sz="1400" dirty="0" smtClean="0"/>
              <a:t>second</a:t>
            </a:r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Large </a:t>
            </a:r>
            <a:r>
              <a:rPr lang="en-ZA" sz="1400" b="1" dirty="0" smtClean="0"/>
              <a:t>RAM </a:t>
            </a:r>
            <a:r>
              <a:rPr lang="en-ZA" sz="1400" b="1" dirty="0" smtClean="0"/>
              <a:t>- </a:t>
            </a:r>
            <a:r>
              <a:rPr lang="en-ZA" sz="1400" dirty="0" smtClean="0"/>
              <a:t>Operations </a:t>
            </a:r>
            <a:r>
              <a:rPr lang="en-ZA" sz="1400" dirty="0" smtClean="0"/>
              <a:t>per </a:t>
            </a:r>
            <a:r>
              <a:rPr lang="en-ZA" sz="1400" dirty="0" smtClean="0"/>
              <a:t>second</a:t>
            </a:r>
          </a:p>
          <a:p>
            <a:endParaRPr lang="en-ZA" sz="1400" dirty="0" smtClean="0"/>
          </a:p>
          <a:p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ZA" sz="3600" dirty="0" smtClean="0"/>
              <a:t>Disk</a:t>
            </a:r>
            <a:r>
              <a:rPr lang="en-ZA" dirty="0" smtClean="0"/>
              <a:t> </a:t>
            </a:r>
            <a:r>
              <a:rPr lang="en-ZA" sz="3600" dirty="0" smtClean="0"/>
              <a:t>Tests</a:t>
            </a:r>
            <a:endParaRPr lang="en-Z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421484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0" y="1285860"/>
            <a:ext cx="442915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ZA" b="1" dirty="0" smtClean="0"/>
          </a:p>
          <a:p>
            <a:pPr algn="ctr"/>
            <a:r>
              <a:rPr lang="en-ZA" b="1" dirty="0" smtClean="0"/>
              <a:t>Units of Measurement</a:t>
            </a:r>
          </a:p>
          <a:p>
            <a:pPr algn="ctr"/>
            <a:endParaRPr lang="en-ZA" sz="1400" b="1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Disk </a:t>
            </a:r>
            <a:r>
              <a:rPr lang="en-ZA" sz="1400" b="1" dirty="0" smtClean="0"/>
              <a:t>Sequential </a:t>
            </a:r>
            <a:r>
              <a:rPr lang="en-ZA" sz="1400" b="1" dirty="0" smtClean="0"/>
              <a:t>Write</a:t>
            </a:r>
            <a:r>
              <a:rPr lang="en-ZA" sz="1400" dirty="0" smtClean="0"/>
              <a:t> - Megabytes </a:t>
            </a:r>
            <a:r>
              <a:rPr lang="en-ZA" sz="1400" dirty="0" smtClean="0"/>
              <a:t>transferred per </a:t>
            </a:r>
            <a:r>
              <a:rPr lang="en-ZA" sz="1400" dirty="0" smtClean="0"/>
              <a:t>second</a:t>
            </a:r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Disk Sequential Read</a:t>
            </a:r>
            <a:r>
              <a:rPr lang="en-ZA" sz="1400" dirty="0" smtClean="0"/>
              <a:t> - Megabytes transferred per </a:t>
            </a:r>
            <a:r>
              <a:rPr lang="en-ZA" sz="1400" dirty="0" smtClean="0"/>
              <a:t>second</a:t>
            </a:r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Disk Random Seek + RW</a:t>
            </a:r>
            <a:r>
              <a:rPr lang="en-ZA" sz="1400" dirty="0" smtClean="0"/>
              <a:t> - Megabytes transferred per second</a:t>
            </a:r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ZA" sz="3600" dirty="0" smtClean="0"/>
              <a:t>2D Graphics Tests</a:t>
            </a:r>
            <a:endParaRPr lang="en-Z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507209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429256" y="1142984"/>
            <a:ext cx="35719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1400" b="1" dirty="0" smtClean="0"/>
          </a:p>
          <a:p>
            <a:pPr algn="ctr"/>
            <a:r>
              <a:rPr lang="en-ZA" b="1" dirty="0" smtClean="0"/>
              <a:t>Units of Measurement</a:t>
            </a:r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Solid Vectors </a:t>
            </a:r>
            <a:r>
              <a:rPr lang="en-ZA" sz="1400" dirty="0" smtClean="0"/>
              <a:t>- </a:t>
            </a:r>
            <a:r>
              <a:rPr lang="en-ZA" sz="1400" dirty="0" smtClean="0"/>
              <a:t>Thousands of vectors drawn per second</a:t>
            </a:r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Transparent </a:t>
            </a:r>
            <a:r>
              <a:rPr lang="en-ZA" sz="1400" b="1" dirty="0" smtClean="0"/>
              <a:t>Vectors </a:t>
            </a:r>
            <a:r>
              <a:rPr lang="en-ZA" sz="1400" dirty="0" smtClean="0"/>
              <a:t>-  Thousands </a:t>
            </a:r>
            <a:r>
              <a:rPr lang="en-ZA" sz="1400" dirty="0" smtClean="0"/>
              <a:t>of vectors drawn </a:t>
            </a:r>
            <a:r>
              <a:rPr lang="en-ZA" sz="1400" dirty="0" smtClean="0"/>
              <a:t>per </a:t>
            </a:r>
            <a:r>
              <a:rPr lang="en-ZA" sz="1400" dirty="0" smtClean="0"/>
              <a:t>second</a:t>
            </a:r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Complex </a:t>
            </a:r>
            <a:r>
              <a:rPr lang="en-ZA" sz="1400" b="1" dirty="0" smtClean="0"/>
              <a:t>Vectors</a:t>
            </a:r>
            <a:r>
              <a:rPr lang="en-ZA" sz="1400" b="1" dirty="0" smtClean="0"/>
              <a:t> </a:t>
            </a:r>
            <a:r>
              <a:rPr lang="en-ZA" sz="1400" dirty="0" smtClean="0"/>
              <a:t>- Complex </a:t>
            </a:r>
            <a:r>
              <a:rPr lang="en-ZA" sz="1400" dirty="0" smtClean="0"/>
              <a:t>vectors drawn per </a:t>
            </a:r>
            <a:r>
              <a:rPr lang="en-ZA" sz="1400" dirty="0" smtClean="0"/>
              <a:t>second</a:t>
            </a:r>
            <a:endParaRPr lang="en-ZA" sz="1400" dirty="0" smtClean="0"/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Fonts </a:t>
            </a:r>
            <a:r>
              <a:rPr lang="en-ZA" sz="1400" b="1" dirty="0" smtClean="0"/>
              <a:t>and </a:t>
            </a:r>
            <a:r>
              <a:rPr lang="en-ZA" sz="1400" b="1" dirty="0" smtClean="0"/>
              <a:t>Text </a:t>
            </a:r>
            <a:r>
              <a:rPr lang="en-ZA" sz="1400" dirty="0" smtClean="0"/>
              <a:t>- Operations </a:t>
            </a:r>
            <a:r>
              <a:rPr lang="en-ZA" sz="1400" dirty="0" smtClean="0"/>
              <a:t>per second</a:t>
            </a:r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Windows </a:t>
            </a:r>
            <a:r>
              <a:rPr lang="en-ZA" sz="1400" b="1" dirty="0" smtClean="0"/>
              <a:t>Interface</a:t>
            </a:r>
            <a:r>
              <a:rPr lang="en-ZA" sz="1400" dirty="0" smtClean="0"/>
              <a:t> Operations per </a:t>
            </a:r>
            <a:r>
              <a:rPr lang="en-ZA" sz="1400" dirty="0" smtClean="0"/>
              <a:t>second</a:t>
            </a:r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Image Filters </a:t>
            </a:r>
            <a:r>
              <a:rPr lang="en-ZA" sz="1400" dirty="0" smtClean="0"/>
              <a:t>- Filters </a:t>
            </a:r>
            <a:r>
              <a:rPr lang="en-ZA" sz="1400" dirty="0" smtClean="0"/>
              <a:t>per second</a:t>
            </a:r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b="1" dirty="0" smtClean="0"/>
              <a:t>Image </a:t>
            </a:r>
            <a:r>
              <a:rPr lang="en-ZA" sz="1400" b="1" dirty="0" smtClean="0"/>
              <a:t>Rendering</a:t>
            </a:r>
            <a:r>
              <a:rPr lang="en-ZA" sz="1400" b="1" i="1" dirty="0" smtClean="0"/>
              <a:t> </a:t>
            </a:r>
            <a:r>
              <a:rPr lang="en-ZA" sz="1400" b="1" i="1" dirty="0" smtClean="0"/>
              <a:t> </a:t>
            </a:r>
            <a:r>
              <a:rPr lang="en-ZA" sz="1400" i="1" dirty="0" smtClean="0"/>
              <a:t>- </a:t>
            </a:r>
            <a:r>
              <a:rPr lang="en-ZA" sz="1400" dirty="0" smtClean="0"/>
              <a:t>Images </a:t>
            </a:r>
            <a:r>
              <a:rPr lang="en-ZA" sz="1400" dirty="0" smtClean="0"/>
              <a:t>per second</a:t>
            </a:r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endParaRPr lang="en-ZA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ZA" sz="3600" dirty="0" smtClean="0"/>
              <a:t>3D Graphics Tests</a:t>
            </a:r>
            <a:endParaRPr lang="en-Z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442915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000628" y="1035262"/>
            <a:ext cx="3429024" cy="473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ZA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ZA" b="1" dirty="0" smtClean="0">
                <a:latin typeface="+mn-lt"/>
                <a:ea typeface="Times New Roman" pitchFamily="18" charset="0"/>
                <a:cs typeface="Times New Roman" pitchFamily="18" charset="0"/>
              </a:rPr>
              <a:t>Units of Measurement</a:t>
            </a:r>
            <a:endParaRPr lang="en-ZA" b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ZA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ZA" sz="14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Simple </a:t>
            </a:r>
            <a:r>
              <a:rPr kumimoji="0" lang="en-ZA" sz="14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Frames per second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ZA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ZA" sz="14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Medium</a:t>
            </a:r>
            <a:r>
              <a:rPr kumimoji="0" lang="en-ZA" sz="14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- Frames per second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ZA" sz="1400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ZA" sz="14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Complex </a:t>
            </a:r>
            <a:r>
              <a:rPr kumimoji="0" lang="en-ZA" sz="14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Frames per second.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ZA" sz="1400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ZA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ZA" sz="1400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ZA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ZA" sz="1400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ZA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ZA" sz="1400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ZA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ZA" sz="1400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ZA" sz="1400" dirty="0" smtClean="0"/>
              <a:t>DirectX </a:t>
            </a:r>
            <a:r>
              <a:rPr lang="en-ZA" sz="1400" dirty="0" smtClean="0"/>
              <a:t>11 issues on complex graphics test</a:t>
            </a:r>
            <a:endParaRPr lang="en-ZA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ZA" sz="1400" b="0" i="0" u="none" strike="noStrike" cap="none" normalizeH="0" baseline="0" dirty="0" smtClean="0">
              <a:ln>
                <a:noFill/>
              </a:ln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85818"/>
          </a:xfrm>
        </p:spPr>
        <p:txBody>
          <a:bodyPr/>
          <a:lstStyle/>
          <a:p>
            <a:r>
              <a:rPr lang="en-ZA" sz="3600" dirty="0" smtClean="0"/>
              <a:t>Summary of Findings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64360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sz="2200" dirty="0" err="1" smtClean="0"/>
              <a:t>BitLocker</a:t>
            </a:r>
            <a:r>
              <a:rPr lang="en-ZA" sz="2200" dirty="0" smtClean="0"/>
              <a:t> </a:t>
            </a:r>
            <a:r>
              <a:rPr lang="en-ZA" sz="2200" dirty="0" smtClean="0"/>
              <a:t>Drive Encryption and </a:t>
            </a:r>
            <a:r>
              <a:rPr lang="en-ZA" sz="2200" dirty="0" err="1" smtClean="0"/>
              <a:t>Bitlocker</a:t>
            </a:r>
            <a:r>
              <a:rPr lang="en-ZA" sz="2200" dirty="0" smtClean="0"/>
              <a:t> To </a:t>
            </a:r>
            <a:r>
              <a:rPr lang="en-ZA" sz="2200" dirty="0" smtClean="0"/>
              <a:t>Go in Windows 7 require special hardware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sz="2200" dirty="0" smtClean="0"/>
              <a:t>XP Mode also requires special hardware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sz="2200" dirty="0" err="1" smtClean="0"/>
              <a:t>BitLocker</a:t>
            </a:r>
            <a:r>
              <a:rPr lang="en-ZA" sz="2200" dirty="0" smtClean="0"/>
              <a:t> Drive </a:t>
            </a:r>
            <a:r>
              <a:rPr lang="en-ZA" sz="2200" dirty="0" smtClean="0"/>
              <a:t>Encryption</a:t>
            </a:r>
            <a:r>
              <a:rPr lang="en-ZA" sz="2200" dirty="0" smtClean="0"/>
              <a:t> </a:t>
            </a:r>
            <a:r>
              <a:rPr lang="en-ZA" sz="2200" dirty="0" smtClean="0"/>
              <a:t>and </a:t>
            </a:r>
            <a:r>
              <a:rPr lang="en-ZA" sz="2200" dirty="0" err="1" smtClean="0"/>
              <a:t>Bitlocker</a:t>
            </a:r>
            <a:r>
              <a:rPr lang="en-ZA" sz="2200" dirty="0" smtClean="0"/>
              <a:t> </a:t>
            </a:r>
            <a:r>
              <a:rPr lang="en-ZA" sz="2200" dirty="0" smtClean="0"/>
              <a:t>To </a:t>
            </a:r>
            <a:r>
              <a:rPr lang="en-ZA" sz="2200" dirty="0" smtClean="0"/>
              <a:t>Go are only available in the Ultimate and Enterprise Editions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sz="2200" dirty="0" smtClean="0"/>
              <a:t>XP Mode is available only in the Professional, Ultimate and Enterprise Editions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sz="2200" dirty="0" smtClean="0"/>
              <a:t>Windows 7 is incompatible with some software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sz="2200" dirty="0" smtClean="0"/>
              <a:t>Windows </a:t>
            </a:r>
            <a:r>
              <a:rPr lang="en-ZA" sz="2200" dirty="0" smtClean="0"/>
              <a:t>XP dominated most of the benchmarks run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sz="2200" dirty="0" smtClean="0"/>
              <a:t>Windows 7 performs better in the 3D graphics</a:t>
            </a:r>
          </a:p>
          <a:p>
            <a:endParaRPr lang="en-Z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ZA" sz="3600" dirty="0" smtClean="0"/>
              <a:t>Conclusions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2400" b="1" dirty="0" smtClean="0"/>
              <a:t>XP</a:t>
            </a:r>
            <a:r>
              <a:rPr lang="en-ZA" sz="2400" dirty="0" smtClean="0"/>
              <a:t> still remains a better desktop OS </a:t>
            </a:r>
            <a:r>
              <a:rPr lang="en-ZA" sz="2400" dirty="0" smtClean="0"/>
              <a:t>since: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1800" dirty="0" smtClean="0"/>
              <a:t>it </a:t>
            </a:r>
            <a:r>
              <a:rPr lang="en-ZA" sz="1800" dirty="0" smtClean="0"/>
              <a:t>has </a:t>
            </a:r>
            <a:r>
              <a:rPr lang="en-ZA" sz="1800" dirty="0" smtClean="0"/>
              <a:t>few </a:t>
            </a:r>
            <a:r>
              <a:rPr lang="en-ZA" sz="1800" dirty="0" smtClean="0"/>
              <a:t>application compatibility </a:t>
            </a:r>
            <a:r>
              <a:rPr lang="en-ZA" sz="1800" dirty="0" smtClean="0"/>
              <a:t>issues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1800" dirty="0" smtClean="0"/>
              <a:t>works </a:t>
            </a:r>
            <a:r>
              <a:rPr lang="en-ZA" sz="1800" dirty="0" smtClean="0"/>
              <a:t>on ordinary </a:t>
            </a:r>
            <a:r>
              <a:rPr lang="en-ZA" sz="1800" dirty="0" smtClean="0"/>
              <a:t>hardware </a:t>
            </a:r>
            <a:r>
              <a:rPr lang="en-ZA" sz="1800" dirty="0" smtClean="0"/>
              <a:t>and </a:t>
            </a:r>
            <a:endParaRPr lang="en-ZA" sz="1800" dirty="0" smtClean="0"/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1800" dirty="0" smtClean="0"/>
              <a:t>has </a:t>
            </a:r>
            <a:r>
              <a:rPr lang="en-ZA" sz="1800" dirty="0" smtClean="0"/>
              <a:t>a better performance. </a:t>
            </a:r>
          </a:p>
          <a:p>
            <a:r>
              <a:rPr lang="en-ZA" sz="2400" dirty="0" smtClean="0"/>
              <a:t>disadvantage of “black box” benchmarking </a:t>
            </a:r>
            <a:r>
              <a:rPr lang="en-ZA" sz="2400" dirty="0" smtClean="0"/>
              <a:t>is </a:t>
            </a:r>
            <a:r>
              <a:rPr lang="en-ZA" sz="2400" dirty="0" smtClean="0"/>
              <a:t>that it cannot conclusively explain all of the performance </a:t>
            </a:r>
            <a:r>
              <a:rPr lang="en-ZA" sz="2400" dirty="0" smtClean="0"/>
              <a:t>differences</a:t>
            </a:r>
          </a:p>
          <a:p>
            <a:pPr lvl="1"/>
            <a:r>
              <a:rPr lang="en-ZA" sz="2000" dirty="0" smtClean="0"/>
              <a:t>it </a:t>
            </a:r>
            <a:r>
              <a:rPr lang="en-ZA" sz="2000" dirty="0" smtClean="0"/>
              <a:t>merely exposes </a:t>
            </a:r>
            <a:r>
              <a:rPr lang="en-ZA" sz="2000" dirty="0" smtClean="0"/>
              <a:t>the differences</a:t>
            </a:r>
            <a:endParaRPr lang="en-ZA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12" y="214290"/>
            <a:ext cx="3714776" cy="939784"/>
          </a:xfrm>
        </p:spPr>
        <p:txBody>
          <a:bodyPr/>
          <a:lstStyle/>
          <a:p>
            <a:r>
              <a:rPr lang="en-ZA" sz="3600" dirty="0"/>
              <a:t>Background</a:t>
            </a:r>
            <a:endParaRPr lang="en-GB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143405"/>
          </a:xfrm>
        </p:spPr>
        <p:txBody>
          <a:bodyPr/>
          <a:lstStyle/>
          <a:p>
            <a:r>
              <a:rPr lang="en-ZA" sz="2400" dirty="0" smtClean="0"/>
              <a:t>Vista </a:t>
            </a:r>
            <a:r>
              <a:rPr lang="en-ZA" sz="2400" dirty="0"/>
              <a:t>was not received warmly </a:t>
            </a:r>
            <a:r>
              <a:rPr lang="en-ZA" sz="2400" dirty="0" smtClean="0"/>
              <a:t>due to bugs</a:t>
            </a:r>
            <a:r>
              <a:rPr lang="en-ZA" sz="2400" dirty="0"/>
              <a:t>, crashes, </a:t>
            </a:r>
            <a:r>
              <a:rPr lang="en-ZA" sz="2400" dirty="0" smtClean="0"/>
              <a:t>poor performance and software incompatibility </a:t>
            </a:r>
            <a:r>
              <a:rPr lang="en-ZA" sz="2400" dirty="0" smtClean="0"/>
              <a:t>and demand for system resources</a:t>
            </a:r>
            <a:endParaRPr lang="en-ZA" sz="2400" dirty="0" smtClean="0"/>
          </a:p>
          <a:p>
            <a:endParaRPr lang="en-ZA" sz="2400" dirty="0"/>
          </a:p>
          <a:p>
            <a:r>
              <a:rPr lang="en-ZA" sz="2400" dirty="0"/>
              <a:t>Microsoft </a:t>
            </a:r>
            <a:r>
              <a:rPr lang="en-ZA" sz="2400" dirty="0" smtClean="0"/>
              <a:t>has been working </a:t>
            </a:r>
            <a:r>
              <a:rPr lang="en-ZA" sz="2400" dirty="0"/>
              <a:t>on a new Operating </a:t>
            </a:r>
            <a:r>
              <a:rPr lang="en-ZA" sz="2400" dirty="0" smtClean="0"/>
              <a:t>System (OS)</a:t>
            </a:r>
            <a:endParaRPr lang="en-ZA" sz="2400" dirty="0" smtClean="0"/>
          </a:p>
          <a:p>
            <a:endParaRPr lang="en-ZA" sz="2400" dirty="0"/>
          </a:p>
          <a:p>
            <a:r>
              <a:rPr lang="en-ZA" sz="2400" dirty="0" smtClean="0"/>
              <a:t>Available release at time of </a:t>
            </a:r>
            <a:r>
              <a:rPr lang="en-ZA" sz="2400" dirty="0" smtClean="0"/>
              <a:t>evaluation </a:t>
            </a:r>
            <a:r>
              <a:rPr lang="en-ZA" sz="2400" dirty="0" smtClean="0"/>
              <a:t>was Windows </a:t>
            </a:r>
            <a:r>
              <a:rPr lang="en-ZA" sz="2400" dirty="0"/>
              <a:t>7 </a:t>
            </a:r>
            <a:r>
              <a:rPr lang="en-ZA" sz="2400" dirty="0" smtClean="0"/>
              <a:t>RC </a:t>
            </a:r>
            <a:r>
              <a:rPr lang="en-ZA" sz="2400" dirty="0"/>
              <a:t>Build </a:t>
            </a:r>
            <a:r>
              <a:rPr lang="en-ZA" sz="2400" dirty="0" smtClean="0"/>
              <a:t>7100 (May 2009)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500298" y="142852"/>
            <a:ext cx="4214842" cy="928694"/>
          </a:xfrm>
        </p:spPr>
        <p:txBody>
          <a:bodyPr/>
          <a:lstStyle/>
          <a:p>
            <a:r>
              <a:rPr lang="en-ZA" sz="3600" dirty="0" smtClean="0"/>
              <a:t>Motivation</a:t>
            </a:r>
            <a:endParaRPr lang="en-GB" sz="3600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Claims have been made about improvements that have been made on Windows 7 since the XP era and the ill fated Vista era:</a:t>
            </a:r>
            <a:endParaRPr lang="en-ZA" sz="18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dirty="0" smtClean="0">
                <a:solidFill>
                  <a:schemeClr val="tx1"/>
                </a:solidFill>
                <a:latin typeface="+mn-lt"/>
              </a:rPr>
              <a:t>Security</a:t>
            </a:r>
            <a:endParaRPr lang="en-ZA" sz="1800" dirty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dirty="0">
                <a:solidFill>
                  <a:schemeClr val="tx1"/>
                </a:solidFill>
                <a:latin typeface="+mn-lt"/>
              </a:rPr>
              <a:t>Software compatibility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dirty="0" smtClean="0"/>
              <a:t>Enhanced performance (graphics, disk I/O, robustness etc)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dirty="0" smtClean="0"/>
              <a:t>Ease and speed of installation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dirty="0" smtClean="0"/>
              <a:t>Fast start-up and shutdown time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ZA" sz="1800" dirty="0" smtClean="0">
                <a:solidFill>
                  <a:schemeClr val="tx1"/>
                </a:solidFill>
                <a:latin typeface="+mn-lt"/>
              </a:rPr>
              <a:t>User </a:t>
            </a:r>
            <a:r>
              <a:rPr lang="en-ZA" sz="1800" dirty="0">
                <a:solidFill>
                  <a:schemeClr val="tx1"/>
                </a:solidFill>
                <a:latin typeface="+mn-lt"/>
              </a:rPr>
              <a:t>friendliness</a:t>
            </a:r>
          </a:p>
          <a:p>
            <a:pPr>
              <a:buNone/>
            </a:pP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This assessment </a:t>
            </a:r>
            <a:r>
              <a:rPr lang="en-ZA" sz="2400" dirty="0" smtClean="0"/>
              <a:t>was carried out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validate some of these claims</a:t>
            </a:r>
            <a:endParaRPr lang="en-ZA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85728"/>
            <a:ext cx="6786610" cy="1000132"/>
          </a:xfrm>
        </p:spPr>
        <p:txBody>
          <a:bodyPr/>
          <a:lstStyle/>
          <a:p>
            <a:r>
              <a:rPr lang="en-ZA" sz="3600" dirty="0"/>
              <a:t>Importance of this Research</a:t>
            </a:r>
            <a:endParaRPr lang="en-GB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ZA" sz="2400" dirty="0"/>
              <a:t>	</a:t>
            </a:r>
            <a:r>
              <a:rPr lang="en-ZA" sz="2400" dirty="0" smtClean="0"/>
              <a:t>Every </a:t>
            </a:r>
            <a:r>
              <a:rPr lang="en-ZA" sz="2400" dirty="0"/>
              <a:t>new OS should be tested/evaluated before being deployed at full scale to allow for</a:t>
            </a:r>
            <a:r>
              <a:rPr lang="en-ZA" sz="2400" dirty="0" smtClean="0"/>
              <a:t>:</a:t>
            </a:r>
          </a:p>
          <a:p>
            <a:pPr>
              <a:buNone/>
            </a:pPr>
            <a:endParaRPr lang="en-ZA" sz="2400" dirty="0"/>
          </a:p>
          <a:p>
            <a:pPr lvl="1">
              <a:buFont typeface="Wingdings" pitchFamily="2" charset="2"/>
              <a:buChar char="§"/>
            </a:pPr>
            <a:r>
              <a:rPr lang="en-ZA" sz="1800" dirty="0"/>
              <a:t>Planning </a:t>
            </a:r>
            <a:r>
              <a:rPr lang="en-ZA" sz="1800" dirty="0" smtClean="0"/>
              <a:t>of </a:t>
            </a:r>
            <a:r>
              <a:rPr lang="en-ZA" sz="1800" dirty="0"/>
              <a:t>transition (upgrade and training</a:t>
            </a:r>
            <a:r>
              <a:rPr lang="en-ZA" sz="18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ZA" sz="1800" dirty="0"/>
          </a:p>
          <a:p>
            <a:pPr lvl="1">
              <a:buFont typeface="Wingdings" pitchFamily="2" charset="2"/>
              <a:buChar char="§"/>
            </a:pPr>
            <a:r>
              <a:rPr lang="en-ZA" sz="1800" dirty="0"/>
              <a:t>Avert loss of time and revenue through crashes and </a:t>
            </a:r>
            <a:r>
              <a:rPr lang="en-ZA" sz="1800" dirty="0" smtClean="0"/>
              <a:t>incompatibilities</a:t>
            </a:r>
          </a:p>
          <a:p>
            <a:pPr lvl="1">
              <a:buFont typeface="Wingdings" pitchFamily="2" charset="2"/>
              <a:buChar char="§"/>
            </a:pPr>
            <a:endParaRPr lang="en-ZA" sz="1800" dirty="0"/>
          </a:p>
          <a:p>
            <a:pPr lvl="1">
              <a:buFont typeface="Wingdings" pitchFamily="2" charset="2"/>
              <a:buChar char="§"/>
            </a:pPr>
            <a:r>
              <a:rPr lang="en-ZA" sz="1800" dirty="0"/>
              <a:t>Evaluate availability of system support</a:t>
            </a:r>
          </a:p>
          <a:p>
            <a:pPr lvl="1">
              <a:buFontTx/>
              <a:buNone/>
            </a:pPr>
            <a:endParaRPr lang="en-ZA" sz="2400" dirty="0"/>
          </a:p>
          <a:p>
            <a:pPr lvl="1">
              <a:buNone/>
            </a:pPr>
            <a:endParaRPr lang="en-ZA" dirty="0"/>
          </a:p>
          <a:p>
            <a:pPr lvl="1">
              <a:buFontTx/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/>
              <a:t>Features Evaluated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/>
              <a:t>Security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/>
              <a:t>Virtualisation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/>
              <a:t>Software compatibility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/>
              <a:t>Performance benchmarking</a:t>
            </a:r>
          </a:p>
          <a:p>
            <a:endParaRPr lang="en-Z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86314" y="571480"/>
            <a:ext cx="4214874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ZA" b="1" dirty="0" smtClean="0"/>
              <a:t>Specifications of Experimental Machine</a:t>
            </a:r>
          </a:p>
          <a:p>
            <a:pPr lvl="0" algn="ctr"/>
            <a:endParaRPr lang="en-ZA" b="1" dirty="0" smtClean="0"/>
          </a:p>
          <a:p>
            <a:pPr lvl="0">
              <a:buFont typeface="Arial" pitchFamily="34" charset="0"/>
              <a:buChar char="•"/>
            </a:pPr>
            <a:r>
              <a:rPr lang="en-ZA" dirty="0" smtClean="0"/>
              <a:t>Intel </a:t>
            </a:r>
            <a:r>
              <a:rPr lang="en-ZA" dirty="0" smtClean="0"/>
              <a:t>Core 2 Quad processor (Q9400 - 2.66GHz, 6MB L2 </a:t>
            </a:r>
            <a:r>
              <a:rPr lang="en-ZA" dirty="0" smtClean="0"/>
              <a:t>cache)</a:t>
            </a:r>
          </a:p>
          <a:p>
            <a:pPr lvl="0"/>
            <a:endParaRPr lang="en-ZA" dirty="0" smtClean="0"/>
          </a:p>
          <a:p>
            <a:pPr lvl="0">
              <a:buFont typeface="Arial" pitchFamily="34" charset="0"/>
              <a:buChar char="•"/>
            </a:pPr>
            <a:r>
              <a:rPr lang="en-ZA" dirty="0" smtClean="0"/>
              <a:t>4GB RAM</a:t>
            </a:r>
          </a:p>
          <a:p>
            <a:pPr lvl="0">
              <a:buFont typeface="Arial" pitchFamily="34" charset="0"/>
              <a:buChar char="•"/>
            </a:pPr>
            <a:endParaRPr lang="en-ZA" dirty="0" smtClean="0"/>
          </a:p>
          <a:p>
            <a:pPr lvl="0">
              <a:buFont typeface="Arial" pitchFamily="34" charset="0"/>
              <a:buChar char="•"/>
            </a:pPr>
            <a:r>
              <a:rPr lang="en-ZA" dirty="0" smtClean="0"/>
              <a:t>500GB </a:t>
            </a:r>
            <a:r>
              <a:rPr lang="en-ZA" dirty="0" smtClean="0"/>
              <a:t>SATA hard drive with 32MB </a:t>
            </a:r>
            <a:r>
              <a:rPr lang="en-ZA" dirty="0" smtClean="0"/>
              <a:t>cache</a:t>
            </a:r>
          </a:p>
          <a:p>
            <a:pPr lvl="0">
              <a:buFont typeface="Arial" pitchFamily="34" charset="0"/>
              <a:buChar char="•"/>
            </a:pPr>
            <a:endParaRPr lang="en-ZA" dirty="0" smtClean="0"/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256MB graphics with DirectX 10 support </a:t>
            </a:r>
            <a:endParaRPr lang="en-ZA" dirty="0" smtClean="0"/>
          </a:p>
          <a:p>
            <a:pPr>
              <a:buFont typeface="Arial" pitchFamily="34" charset="0"/>
              <a:buChar char="•"/>
            </a:pPr>
            <a:endParaRPr lang="en-ZA" dirty="0" smtClean="0"/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DVI </a:t>
            </a:r>
            <a:r>
              <a:rPr lang="en-ZA" dirty="0" smtClean="0"/>
              <a:t>and VGA connector</a:t>
            </a:r>
          </a:p>
          <a:p>
            <a:endParaRPr lang="en-ZA" dirty="0" smtClean="0"/>
          </a:p>
          <a:p>
            <a:pPr lvl="0">
              <a:buFont typeface="Arial" pitchFamily="34" charset="0"/>
              <a:buChar char="•"/>
            </a:pPr>
            <a:r>
              <a:rPr lang="en-ZA" dirty="0" smtClean="0"/>
              <a:t>DVD </a:t>
            </a:r>
            <a:r>
              <a:rPr lang="en-ZA" dirty="0" smtClean="0"/>
              <a:t>writer with </a:t>
            </a:r>
            <a:r>
              <a:rPr lang="en-ZA" dirty="0" err="1" smtClean="0"/>
              <a:t>LightScribe</a:t>
            </a:r>
            <a:endParaRPr lang="en-ZA" dirty="0" smtClean="0"/>
          </a:p>
          <a:p>
            <a:pPr lvl="0">
              <a:buFont typeface="Arial" pitchFamily="34" charset="0"/>
              <a:buChar char="•"/>
            </a:pPr>
            <a:endParaRPr lang="en-ZA" dirty="0" smtClean="0"/>
          </a:p>
          <a:p>
            <a:pPr lvl="0">
              <a:buFont typeface="Arial" pitchFamily="34" charset="0"/>
              <a:buChar char="•"/>
            </a:pPr>
            <a:r>
              <a:rPr lang="en-ZA" dirty="0" smtClean="0"/>
              <a:t>G45M </a:t>
            </a:r>
            <a:r>
              <a:rPr lang="en-ZA" dirty="0" smtClean="0"/>
              <a:t>Digital motherboard with 1GB network </a:t>
            </a:r>
            <a:r>
              <a:rPr lang="en-ZA" dirty="0" smtClean="0"/>
              <a:t>port</a:t>
            </a:r>
            <a:endParaRPr lang="en-ZA" dirty="0" smtClean="0"/>
          </a:p>
        </p:txBody>
      </p:sp>
      <p:sp>
        <p:nvSpPr>
          <p:cNvPr id="5" name="Rectangle 4"/>
          <p:cNvSpPr/>
          <p:nvPr/>
        </p:nvSpPr>
        <p:spPr>
          <a:xfrm>
            <a:off x="214282" y="571480"/>
            <a:ext cx="4143404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33400" indent="-53340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ZA" b="1" dirty="0" smtClean="0"/>
              <a:t>Minimum System Requirements for Windows </a:t>
            </a:r>
            <a:r>
              <a:rPr lang="en-ZA" b="1" dirty="0" smtClean="0"/>
              <a:t>7</a:t>
            </a:r>
          </a:p>
          <a:p>
            <a:pPr marL="533400" indent="-533400" algn="ctr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/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1 GHz 32-bit or 64-bit </a:t>
            </a:r>
            <a:r>
              <a:rPr lang="en-US" dirty="0" smtClean="0"/>
              <a:t>processor</a:t>
            </a:r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 smtClean="0"/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1 </a:t>
            </a:r>
            <a:r>
              <a:rPr lang="en-US" dirty="0" smtClean="0"/>
              <a:t>GB of system </a:t>
            </a:r>
            <a:r>
              <a:rPr lang="en-US" dirty="0" smtClean="0"/>
              <a:t>memory</a:t>
            </a:r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 smtClean="0"/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16 </a:t>
            </a:r>
            <a:r>
              <a:rPr lang="en-US" dirty="0" smtClean="0"/>
              <a:t>GB of available disk </a:t>
            </a:r>
            <a:r>
              <a:rPr lang="en-US" dirty="0" smtClean="0"/>
              <a:t>space</a:t>
            </a:r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 smtClean="0"/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support </a:t>
            </a:r>
            <a:r>
              <a:rPr lang="en-US" dirty="0" smtClean="0"/>
              <a:t>for DirectX 9 graphics with 128 MB memory (to enable the Aero </a:t>
            </a:r>
            <a:r>
              <a:rPr lang="en-US" dirty="0" smtClean="0"/>
              <a:t>theme)</a:t>
            </a:r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 smtClean="0"/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DVD-R/W Drive</a:t>
            </a:r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 smtClean="0"/>
          </a:p>
          <a:p>
            <a:pPr marL="533400" indent="-533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Internet </a:t>
            </a:r>
            <a:r>
              <a:rPr lang="en-US" dirty="0" smtClean="0"/>
              <a:t>access for </a:t>
            </a:r>
            <a:r>
              <a:rPr lang="en-US" dirty="0" smtClean="0"/>
              <a:t>updates</a:t>
            </a:r>
          </a:p>
          <a:p>
            <a:pPr marL="533400" indent="-533400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533400" indent="-53340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ZA" dirty="0" smtClean="0">
                <a:solidFill>
                  <a:srgbClr val="FF0000"/>
                </a:solidFill>
              </a:rPr>
              <a:t>Same as </a:t>
            </a:r>
            <a:r>
              <a:rPr lang="en-ZA" dirty="0" smtClean="0">
                <a:solidFill>
                  <a:srgbClr val="FF0000"/>
                </a:solidFill>
              </a:rPr>
              <a:t>Vista</a:t>
            </a:r>
          </a:p>
          <a:p>
            <a:pPr marL="533400" indent="-533400" algn="ctr">
              <a:spcBef>
                <a:spcPts val="0"/>
              </a:spcBef>
              <a:spcAft>
                <a:spcPts val="0"/>
              </a:spcAft>
              <a:buNone/>
            </a:pPr>
            <a:endParaRPr lang="en-ZA" dirty="0" smtClean="0">
              <a:solidFill>
                <a:srgbClr val="FF0000"/>
              </a:solidFill>
            </a:endParaRPr>
          </a:p>
          <a:p>
            <a:pPr marL="533400" indent="-533400" algn="ctr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142852"/>
            <a:ext cx="5500726" cy="939784"/>
          </a:xfrm>
        </p:spPr>
        <p:txBody>
          <a:bodyPr/>
          <a:lstStyle/>
          <a:p>
            <a:r>
              <a:rPr lang="en-ZA" sz="3600" dirty="0" smtClean="0"/>
              <a:t>Testing Conditions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357850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same computer hardware was used for all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OS were installed fresh in a dual boot setup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obtained reflect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you get when you install a plain OS without any tweaks or configuration changes (standard install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ZA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 time was measured from the moment the option to boot from CD/DVD was chosen until the point where the desktop reached.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 </a:t>
            </a:r>
            <a:r>
              <a:rPr lang="en-ZA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</a:t>
            </a:r>
            <a:r>
              <a:rPr lang="en-ZA" sz="2400" dirty="0" smtClean="0"/>
              <a:t>Ultimate (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32bit RC</a:t>
            </a:r>
            <a:r>
              <a:rPr lang="en-ZA" sz="2400" dirty="0" smtClean="0"/>
              <a:t> </a:t>
            </a:r>
            <a:r>
              <a:rPr lang="en-ZA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 7100)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sz="2400" dirty="0" smtClean="0"/>
              <a:t>XP Professional (32bit SP3)</a:t>
            </a:r>
            <a:endParaRPr lang="en-Z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/>
              <a:t>Security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en-ZA" sz="2400" dirty="0" err="1" smtClean="0"/>
              <a:t>Bitlocker</a:t>
            </a:r>
            <a:r>
              <a:rPr lang="en-ZA" sz="2400" dirty="0" smtClean="0"/>
              <a:t> and </a:t>
            </a:r>
            <a:r>
              <a:rPr lang="en-ZA" sz="2400" dirty="0" err="1" smtClean="0"/>
              <a:t>Bitlocker</a:t>
            </a:r>
            <a:r>
              <a:rPr lang="en-ZA" sz="2400" dirty="0" smtClean="0"/>
              <a:t> To Go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/>
              <a:t>100MB partition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/>
              <a:t>TPM and PCR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/>
              <a:t>Usability on other PCs running other </a:t>
            </a:r>
            <a:r>
              <a:rPr lang="en-ZA" sz="1800" dirty="0" err="1" smtClean="0"/>
              <a:t>Oses</a:t>
            </a:r>
            <a:endParaRPr lang="en-ZA" sz="1800" dirty="0" smtClean="0"/>
          </a:p>
          <a:p>
            <a:pPr lvl="1">
              <a:buFont typeface="Wingdings" pitchFamily="2" charset="2"/>
              <a:buChar char="§"/>
            </a:pPr>
            <a:r>
              <a:rPr lang="en-ZA" sz="1800" dirty="0" err="1" smtClean="0"/>
              <a:t>Bitlocker</a:t>
            </a:r>
            <a:r>
              <a:rPr lang="en-ZA" sz="1800" dirty="0" smtClean="0"/>
              <a:t> To Go Reader</a:t>
            </a:r>
            <a:endParaRPr lang="en-ZA" sz="1800" dirty="0" smtClean="0"/>
          </a:p>
          <a:p>
            <a:pPr lvl="1">
              <a:buNone/>
            </a:pPr>
            <a:endParaRPr lang="en-ZA" sz="1800" dirty="0" smtClean="0"/>
          </a:p>
          <a:p>
            <a:r>
              <a:rPr lang="en-ZA" sz="2400" dirty="0" smtClean="0"/>
              <a:t>UAC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/>
              <a:t>Implementation of the 4 new levels</a:t>
            </a:r>
          </a:p>
          <a:p>
            <a:pPr lvl="1">
              <a:buFont typeface="Wingdings" pitchFamily="2" charset="2"/>
              <a:buChar char="§"/>
            </a:pPr>
            <a:r>
              <a:rPr lang="en-ZA" sz="1800" dirty="0" smtClean="0"/>
              <a:t>Is it really secure?</a:t>
            </a:r>
          </a:p>
          <a:p>
            <a:pPr>
              <a:buNone/>
            </a:pPr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4429156" cy="868346"/>
          </a:xfrm>
        </p:spPr>
        <p:txBody>
          <a:bodyPr/>
          <a:lstStyle/>
          <a:p>
            <a:r>
              <a:rPr lang="en-ZA" sz="3600" dirty="0" smtClean="0"/>
              <a:t>Virtualisation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/>
              <a:t>Windows XP Mode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/>
              <a:t>consists of two things: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ZA" sz="1800" dirty="0" smtClean="0"/>
              <a:t>the Windows Virtual PC engine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ZA" sz="1800" dirty="0" smtClean="0"/>
              <a:t>a licensed copy of </a:t>
            </a:r>
            <a:r>
              <a:rPr lang="en-ZA" sz="1800" b="1" i="1" dirty="0" smtClean="0"/>
              <a:t>Windows XP SP3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/>
              <a:t>System requirements</a:t>
            </a:r>
            <a:r>
              <a:rPr lang="en-ZA" sz="1800" dirty="0" smtClean="0"/>
              <a:t>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ZA" sz="1400" dirty="0" smtClean="0"/>
              <a:t>2GB of memory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ZA" sz="1400" dirty="0" smtClean="0"/>
              <a:t>15GB disk space/virtual machine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ZA" sz="1400" dirty="0" smtClean="0"/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en-ZA" sz="1400" b="1" i="1" dirty="0" smtClean="0"/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ZA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Windows-7-Wallpaper-91404657</Template>
  <TotalTime>4938</TotalTime>
  <Words>780</Words>
  <Application>Microsoft Office PowerPoint</Application>
  <PresentationFormat>On-screen Show (4:3)</PresentationFormat>
  <Paragraphs>202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Evaluation of Windows 7 RC Build 7100 </vt:lpstr>
      <vt:lpstr>Background</vt:lpstr>
      <vt:lpstr>Motivation</vt:lpstr>
      <vt:lpstr>Importance of this Research</vt:lpstr>
      <vt:lpstr>Features Evaluated</vt:lpstr>
      <vt:lpstr>Slide 6</vt:lpstr>
      <vt:lpstr>Testing Conditions</vt:lpstr>
      <vt:lpstr>Security</vt:lpstr>
      <vt:lpstr>Virtualisation</vt:lpstr>
      <vt:lpstr>Software Compatibility tests</vt:lpstr>
      <vt:lpstr>Tests carried out on XP SP3 and Windows 7 </vt:lpstr>
      <vt:lpstr>Performance</vt:lpstr>
      <vt:lpstr>CPU Tests</vt:lpstr>
      <vt:lpstr>Memory Tests</vt:lpstr>
      <vt:lpstr>Disk Tests</vt:lpstr>
      <vt:lpstr>2D Graphics Tests</vt:lpstr>
      <vt:lpstr>3D Graphics Tests</vt:lpstr>
      <vt:lpstr>Summary of Findings</vt:lpstr>
      <vt:lpstr>Conclusions</vt:lpstr>
    </vt:vector>
  </TitlesOfParts>
  <Company>Rhodes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Windows 7 Beta </dc:title>
  <dc:creator>Defaultuser</dc:creator>
  <cp:lastModifiedBy>g09m3278</cp:lastModifiedBy>
  <cp:revision>816</cp:revision>
  <dcterms:created xsi:type="dcterms:W3CDTF">2009-03-09T11:50:48Z</dcterms:created>
  <dcterms:modified xsi:type="dcterms:W3CDTF">2009-11-04T08:32:31Z</dcterms:modified>
</cp:coreProperties>
</file>